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1173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96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4E23"/>
    <a:srgbClr val="EE3C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2674" y="-547"/>
      </p:cViewPr>
      <p:guideLst>
        <p:guide orient="horz" pos="3696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20488"/>
            <a:ext cx="5829300" cy="4085449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163487"/>
            <a:ext cx="5143500" cy="283319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10/02/2026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65596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10/02/2026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88031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24769"/>
            <a:ext cx="1478756" cy="99447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24769"/>
            <a:ext cx="4350544" cy="99447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10/02/2026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36012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10/02/2026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79821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925554"/>
            <a:ext cx="5915025" cy="488135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7853084"/>
            <a:ext cx="5915025" cy="25669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10/02/2026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0567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123847"/>
            <a:ext cx="2914650" cy="74456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123847"/>
            <a:ext cx="2914650" cy="74456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10/02/2026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33750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24772"/>
            <a:ext cx="5915025" cy="226818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876657"/>
            <a:ext cx="2901255" cy="140980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286462"/>
            <a:ext cx="2901255" cy="63047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876657"/>
            <a:ext cx="2915543" cy="140980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286462"/>
            <a:ext cx="2915543" cy="63047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10/02/2026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1131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10/02/2026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10108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10/02/2026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9872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82320"/>
            <a:ext cx="2211884" cy="273812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689596"/>
            <a:ext cx="3471863" cy="833931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520440"/>
            <a:ext cx="2211884" cy="652205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10/02/2026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696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82320"/>
            <a:ext cx="2211884" cy="273812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689596"/>
            <a:ext cx="3471863" cy="833931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520440"/>
            <a:ext cx="2211884" cy="652205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10/02/2026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4052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24772"/>
            <a:ext cx="5915025" cy="22681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123847"/>
            <a:ext cx="5915025" cy="74456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0876424"/>
            <a:ext cx="1543050" cy="6247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16A135-5A6F-4D2F-98C2-C533DC42E3FE}" type="datetimeFigureOut">
              <a:rPr lang="vi-VN" smtClean="0"/>
              <a:t>10/02/2026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0876424"/>
            <a:ext cx="2314575" cy="6247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0876424"/>
            <a:ext cx="1543050" cy="6247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92883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6B92971-E49F-86CF-0839-CF3D6BB1777E}"/>
              </a:ext>
            </a:extLst>
          </p:cNvPr>
          <p:cNvGrpSpPr/>
          <p:nvPr/>
        </p:nvGrpSpPr>
        <p:grpSpPr>
          <a:xfrm>
            <a:off x="-1" y="150019"/>
            <a:ext cx="6858001" cy="11849220"/>
            <a:chOff x="-1" y="150019"/>
            <a:chExt cx="6858001" cy="11849220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E41E2AB3-D439-7F35-F902-87BE3C0A99EA}"/>
                </a:ext>
              </a:extLst>
            </p:cNvPr>
            <p:cNvGrpSpPr/>
            <p:nvPr/>
          </p:nvGrpSpPr>
          <p:grpSpPr>
            <a:xfrm>
              <a:off x="-1" y="150019"/>
              <a:ext cx="6858001" cy="1754002"/>
              <a:chOff x="0" y="0"/>
              <a:chExt cx="6858001" cy="1754002"/>
            </a:xfrm>
          </p:grpSpPr>
          <p:pic>
            <p:nvPicPr>
              <p:cNvPr id="1026" name="Picture 2">
                <a:extLst>
                  <a:ext uri="{FF2B5EF4-FFF2-40B4-BE49-F238E27FC236}">
                    <a16:creationId xmlns:a16="http://schemas.microsoft.com/office/drawing/2014/main" id="{065116C6-C1BB-C961-7A9F-B02AA26F3FB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8388"/>
              <a:stretch>
                <a:fillRect/>
              </a:stretch>
            </p:blipFill>
            <p:spPr bwMode="auto">
              <a:xfrm>
                <a:off x="0" y="0"/>
                <a:ext cx="6858000" cy="10621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7" name="Picture 3">
                <a:extLst>
                  <a:ext uri="{FF2B5EF4-FFF2-40B4-BE49-F238E27FC236}">
                    <a16:creationId xmlns:a16="http://schemas.microsoft.com/office/drawing/2014/main" id="{F4FDE92B-86E0-6EF6-8789-23DE1117BD4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86522"/>
              <a:stretch>
                <a:fillRect/>
              </a:stretch>
            </p:blipFill>
            <p:spPr bwMode="auto">
              <a:xfrm flipV="1">
                <a:off x="1" y="1521630"/>
                <a:ext cx="6858000" cy="232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FBFA18C-D942-C969-E3F4-7BC460C9F1F9}"/>
                  </a:ext>
                </a:extLst>
              </p:cNvPr>
              <p:cNvSpPr txBox="1"/>
              <p:nvPr/>
            </p:nvSpPr>
            <p:spPr>
              <a:xfrm>
                <a:off x="346735" y="1232764"/>
                <a:ext cx="5759493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vi-VN" b="1" dirty="0">
                    <a:solidFill>
                      <a:srgbClr val="F04E23"/>
                    </a:solidFill>
                    <a:latin typeface="Calibri" panose="020F0502020204030204" pitchFamily="34" charset="0"/>
                    <a:ea typeface="Aptos" panose="020B0004020202020204" pitchFamily="34" charset="0"/>
                  </a:rPr>
                  <a:t>THÔNG BÁO THANH LÝ TÀI </a:t>
                </a:r>
                <a:r>
                  <a:rPr lang="vi-VN" b="1" dirty="0" smtClean="0">
                    <a:solidFill>
                      <a:srgbClr val="F04E23"/>
                    </a:solidFill>
                    <a:latin typeface="Calibri" panose="020F0502020204030204" pitchFamily="34" charset="0"/>
                    <a:ea typeface="Aptos" panose="020B0004020202020204" pitchFamily="34" charset="0"/>
                  </a:rPr>
                  <a:t>SẢN</a:t>
                </a:r>
                <a:r>
                  <a:rPr lang="en-US" b="1" dirty="0" smtClean="0">
                    <a:solidFill>
                      <a:srgbClr val="F04E23"/>
                    </a:solidFill>
                    <a:latin typeface="Calibri" panose="020F0502020204030204" pitchFamily="34" charset="0"/>
                    <a:ea typeface="Aptos" panose="020B0004020202020204" pitchFamily="34" charset="0"/>
                  </a:rPr>
                  <a:t> MSB </a:t>
                </a:r>
                <a:r>
                  <a:rPr lang="en-US" b="1" dirty="0" err="1" smtClean="0">
                    <a:solidFill>
                      <a:srgbClr val="F04E23"/>
                    </a:solidFill>
                    <a:latin typeface="Calibri" panose="020F0502020204030204" pitchFamily="34" charset="0"/>
                    <a:ea typeface="Aptos" panose="020B0004020202020204" pitchFamily="34" charset="0"/>
                  </a:rPr>
                  <a:t>BẮC</a:t>
                </a:r>
                <a:r>
                  <a:rPr lang="en-US" b="1" dirty="0" smtClean="0">
                    <a:solidFill>
                      <a:srgbClr val="F04E23"/>
                    </a:solidFill>
                    <a:latin typeface="Calibri" panose="020F0502020204030204" pitchFamily="34" charset="0"/>
                    <a:ea typeface="Aptos" panose="020B0004020202020204" pitchFamily="34" charset="0"/>
                  </a:rPr>
                  <a:t> GIANG</a:t>
                </a:r>
                <a:endParaRPr lang="vi-VN" i="1" dirty="0"/>
              </a:p>
            </p:txBody>
          </p: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9872040-B443-6F00-8E74-16178BB73A37}"/>
                </a:ext>
              </a:extLst>
            </p:cNvPr>
            <p:cNvSpPr txBox="1"/>
            <p:nvPr/>
          </p:nvSpPr>
          <p:spPr>
            <a:xfrm>
              <a:off x="346734" y="2104223"/>
              <a:ext cx="6379322" cy="98950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Kính gửi: Quý Khách hàng</a:t>
              </a:r>
            </a:p>
            <a:p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Thực hiện kế hoạch thanh lý tài sản, bộ phận thanh lý tài sản MSB trân trọng gửi tới quý khách hàng thông tin mời tham gia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chào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giá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thanh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lý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tài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sản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MSB </a:t>
              </a:r>
              <a:r>
                <a:rPr lang="en-US" sz="1300" dirty="0" err="1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Bắc</a:t>
              </a:r>
              <a:r>
                <a:rPr lang="en-US" sz="13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Giang  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như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sau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  <a:p>
              <a:endParaRPr lang="en-US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 indent="-400050">
                <a:buAutoNum type="romanUcPeriod"/>
              </a:pPr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THÔNG TIN TÀI SẢN THANH LÝ – GIÁ KHỞI ĐIỂM:</a:t>
              </a:r>
            </a:p>
            <a:p>
              <a:pPr marL="687388" indent="-288925">
                <a:buFont typeface="Wingdings" panose="05000000000000000000" pitchFamily="2" charset="2"/>
                <a:buChar char="Ø"/>
              </a:pP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Mã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sự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kiện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: </a:t>
              </a:r>
              <a:r>
                <a:rPr lang="en-US" sz="1400" b="1" dirty="0" err="1" smtClean="0">
                  <a:solidFill>
                    <a:srgbClr val="F04E2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TL00094</a:t>
              </a:r>
              <a:r>
                <a:rPr lang="en-US" sz="1300" b="1" dirty="0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en-US" sz="1300" i="1" dirty="0" err="1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thông</a:t>
              </a:r>
              <a:r>
                <a:rPr lang="en-US" sz="1300" i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tin </a:t>
              </a:r>
              <a:r>
                <a:rPr lang="en-US" sz="1300" i="1" dirty="0" err="1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mã</a:t>
              </a:r>
              <a:r>
                <a:rPr lang="en-US" sz="1300" i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 err="1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sự</a:t>
              </a:r>
              <a:r>
                <a:rPr lang="en-US" sz="1300" i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 err="1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kiện</a:t>
              </a:r>
              <a:r>
                <a:rPr lang="en-US" sz="1300" i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 err="1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thanh</a:t>
              </a:r>
              <a:r>
                <a:rPr lang="en-US" sz="1300" i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 err="1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lý</a:t>
              </a:r>
              <a:r>
                <a:rPr lang="en-US" sz="1300" i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vi-VN" sz="1300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687388" indent="-288925">
                <a:buFont typeface="Wingdings" panose="05000000000000000000" pitchFamily="2" charset="2"/>
                <a:buChar char="Ø"/>
              </a:pP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Giá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khởi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điểm</a:t>
              </a:r>
              <a:r>
                <a:rPr lang="en-US" sz="13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 1.000.000 </a:t>
              </a:r>
              <a:r>
                <a:rPr lang="en-US" sz="13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VNĐ</a:t>
              </a:r>
              <a:endParaRPr lang="en-US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687388" indent="-288925">
                <a:buFont typeface="Wingdings" panose="05000000000000000000" pitchFamily="2" charset="2"/>
                <a:buChar char="Ø"/>
              </a:pP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Thông tin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danh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mục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tài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sản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>
                  <a:latin typeface="Calibri" panose="020F0502020204030204" pitchFamily="34" charset="0"/>
                  <a:cs typeface="Calibri" panose="020F0502020204030204" pitchFamily="34" charset="0"/>
                </a:rPr>
                <a:t>(chi </a:t>
              </a:r>
              <a:r>
                <a:rPr lang="en-US" sz="130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tiết</a:t>
              </a:r>
              <a:r>
                <a:rPr lang="en-US" sz="1300" i="1" dirty="0">
                  <a:latin typeface="Calibri" panose="020F0502020204030204" pitchFamily="34" charset="0"/>
                  <a:cs typeface="Calibri" panose="020F0502020204030204" pitchFamily="34" charset="0"/>
                </a:rPr>
                <a:t> file </a:t>
              </a:r>
              <a:r>
                <a:rPr lang="en-US" sz="130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đính</a:t>
              </a:r>
              <a:r>
                <a:rPr lang="en-US" sz="1300" i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kèm</a:t>
              </a:r>
              <a:r>
                <a:rPr lang="en-US" sz="1300" i="1" dirty="0">
                  <a:latin typeface="Calibri" panose="020F0502020204030204" pitchFamily="34" charset="0"/>
                  <a:cs typeface="Calibri" panose="020F0502020204030204" pitchFamily="34" charset="0"/>
                </a:rPr>
                <a:t>) </a:t>
              </a:r>
            </a:p>
            <a:p>
              <a:pPr marL="398463"/>
              <a:endParaRPr lang="vi-VN" sz="1300" b="1" i="1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II.	THÔNG TIN ĐẶT CỌC</a:t>
              </a:r>
            </a:p>
            <a:p>
              <a:pPr marL="687388" lvl="1" indent="-288925">
                <a:buFont typeface="Wingdings" panose="05000000000000000000" pitchFamily="2" charset="2"/>
                <a:buChar char="Ø"/>
              </a:pPr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Giá trị đặt cọc: 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  <a:r>
                <a:rPr lang="en-US" sz="13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00,000</a:t>
              </a:r>
              <a:endParaRPr lang="vi-VN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687388" lvl="1" indent="-288925">
                <a:buFont typeface="Wingdings" panose="05000000000000000000" pitchFamily="2" charset="2"/>
                <a:buChar char="Ø"/>
              </a:pPr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Số tài khoản:  VND 1446100011000 </a:t>
              </a:r>
            </a:p>
            <a:p>
              <a:pPr marL="687388" lvl="1" indent="-288925">
                <a:buFont typeface="Wingdings" panose="05000000000000000000" pitchFamily="2" charset="2"/>
                <a:buChar char="Ø"/>
              </a:pPr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Tên Tài khoản: Tai khoan TG giua T24 va ERP </a:t>
              </a:r>
            </a:p>
            <a:p>
              <a:pPr marL="687388" lvl="1" indent="-288925">
                <a:buFont typeface="Wingdings" panose="05000000000000000000" pitchFamily="2" charset="2"/>
                <a:buChar char="Ø"/>
              </a:pPr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Tại Ngân hàng: TRU SO CHINH MSB</a:t>
              </a:r>
            </a:p>
            <a:p>
              <a:pPr marL="687388" lvl="1" indent="-288925">
                <a:buFont typeface="Wingdings" panose="05000000000000000000" pitchFamily="2" charset="2"/>
                <a:buChar char="Ø"/>
              </a:pPr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Nội dung: Tên khách hàng - Chuyển tiền đặt cọc mua thanh lý </a:t>
              </a:r>
              <a:r>
                <a:rPr lang="vi-VN" sz="1300" i="1" dirty="0">
                  <a:latin typeface="Calibri" panose="020F0502020204030204" pitchFamily="34" charset="0"/>
                  <a:cs typeface="Calibri" panose="020F0502020204030204" pitchFamily="34" charset="0"/>
                </a:rPr>
                <a:t>(tên lô thanh lý chào bán)</a:t>
              </a:r>
              <a:endParaRPr lang="vi-VN" sz="1300" b="1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vi-VN" sz="1300" b="1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III.	THỜI GIAN NHẬN HỒ SƠ – PHƯƠNG THỨC TRẢ GIÁ</a:t>
              </a:r>
            </a:p>
            <a:p>
              <a:pPr marL="687388" indent="-288925">
                <a:buFont typeface="Wingdings" panose="05000000000000000000" pitchFamily="2" charset="2"/>
                <a:buChar char="Ø"/>
              </a:pPr>
              <a:r>
                <a:rPr lang="vi-VN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Thời gian nhận hồ sơ đăng ký mua thanh lý: </a:t>
              </a:r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từ ngày  </a:t>
              </a:r>
              <a:r>
                <a:rPr lang="en-US" sz="1300" b="1" dirty="0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10/02/2026</a:t>
              </a:r>
              <a:r>
                <a:rPr lang="vi-VN" sz="1300" b="1" dirty="0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đến hết 17h00 </a:t>
              </a:r>
              <a:r>
                <a:rPr lang="vi-VN" sz="1300" b="1" dirty="0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ngày</a:t>
              </a:r>
              <a:r>
                <a:rPr lang="en-US" sz="1300" b="1" dirty="0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b="1" dirty="0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13/02/2026</a:t>
              </a:r>
              <a:endParaRPr lang="vi-VN" sz="1300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687388" indent="-288925">
                <a:buFont typeface="Wingdings" panose="05000000000000000000" pitchFamily="2" charset="2"/>
                <a:buChar char="Ø"/>
              </a:pPr>
              <a:r>
                <a:rPr lang="vi-VN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Phương thức trả giá</a:t>
              </a:r>
              <a:r>
                <a:rPr lang="vi-VN" sz="1300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: </a:t>
              </a:r>
              <a:r>
                <a:rPr lang="vi-VN" sz="1300" i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(lựa chọn một trong các phương thức trả giá)</a:t>
              </a:r>
              <a:endParaRPr lang="vi-VN" sz="1300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398463"/>
              <a:r>
                <a:rPr lang="vi-VN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Gửi phong bì niêm phong trả giá về địa chỉ:</a:t>
              </a:r>
              <a:endParaRPr lang="vi-VN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1"/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Người nhận: Nguyễn Phương Dung – Giám đốc Thanh lý MSB - 0936336039</a:t>
              </a:r>
            </a:p>
            <a:p>
              <a:pPr lvl="1"/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Địa chỉ: Tầng 29, 54A Nguyễn Chí Thanh, Phường Láng, TP. Hà Nội</a:t>
              </a:r>
            </a:p>
            <a:p>
              <a:pPr marL="400050"/>
              <a:r>
                <a:rPr lang="vi-VN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Quét mã QR dưới đây và thực hiện trả giá theo hướng dẫn đính kèm</a:t>
              </a: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 indent="-400050">
                <a:buAutoNum type="romanUcPeriod" startAt="4"/>
              </a:pPr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LƯU Ý</a:t>
              </a:r>
            </a:p>
            <a:p>
              <a:pPr marL="685800" indent="-285750">
                <a:buFont typeface="Wingdings" panose="05000000000000000000" pitchFamily="2" charset="2"/>
                <a:buChar char="Ø"/>
              </a:pPr>
              <a:r>
                <a:rPr lang="vi-VN" sz="13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Đầu mối hỗ trợ xem tài sản thanh lý:</a:t>
              </a:r>
              <a:r>
                <a:rPr lang="en-US" sz="13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vi-VN" sz="1300" dirty="0" smtClean="0">
                  <a:latin typeface="+mj-lt"/>
                  <a:cs typeface="Calibri" panose="020F0502020204030204" pitchFamily="34" charset="0"/>
                </a:rPr>
                <a:t>Tại </a:t>
              </a:r>
              <a:r>
                <a:rPr lang="vi-VN" sz="1300" dirty="0">
                  <a:latin typeface="+mj-lt"/>
                  <a:cs typeface="Calibri" panose="020F0502020204030204" pitchFamily="34" charset="0"/>
                </a:rPr>
                <a:t>Bắc Giang: Lục Thị Yến Hoa 0978.466.198 Số 08 Đường Nguyễn Văn Cừ, P. Trần Phú, TP. Bắc Giang</a:t>
              </a:r>
              <a:r>
                <a:rPr lang="vi-VN" sz="1300" dirty="0" smtClean="0">
                  <a:latin typeface="+mj-lt"/>
                  <a:cs typeface="Calibri" panose="020F0502020204030204" pitchFamily="34" charset="0"/>
                </a:rPr>
                <a:t>.</a:t>
              </a:r>
              <a:endParaRPr lang="en-US" sz="1300" dirty="0" smtClean="0">
                <a:latin typeface="+mj-lt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685800" indent="-285750">
                <a:buFont typeface="Wingdings" panose="05000000000000000000" pitchFamily="2" charset="2"/>
                <a:buChar char="Ø"/>
              </a:pPr>
              <a:r>
                <a:rPr lang="vi-VN" sz="13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Đầu mối hỗ trợ hồ sơ thanh lý:</a:t>
              </a:r>
              <a:r>
                <a:rPr lang="en-US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Ngô</a:t>
              </a:r>
              <a:r>
                <a:rPr lang="en-US" sz="13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Ngọc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Bích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Phòng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QLTS –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TT.DVHT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Khối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Vận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hành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 0975.630.489</a:t>
              </a:r>
            </a:p>
            <a:p>
              <a:pPr marL="400050"/>
              <a:endParaRPr lang="en-US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 smtClean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685800" indent="-285750">
                <a:buFont typeface="Wingdings" panose="05000000000000000000" pitchFamily="2" charset="2"/>
                <a:buChar char="Ø"/>
              </a:pPr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Trân trọng thông báo</a:t>
              </a:r>
            </a:p>
            <a:p>
              <a:endParaRPr lang="vi-VN" sz="1300" b="1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vi-VN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1" name="Picture 7">
              <a:extLst>
                <a:ext uri="{FF2B5EF4-FFF2-40B4-BE49-F238E27FC236}">
                  <a16:creationId xmlns:a16="http://schemas.microsoft.com/office/drawing/2014/main" id="{5D5DDFF1-54BB-05FA-0658-C4BAAFC3EA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1943" y="10737293"/>
              <a:ext cx="6379322" cy="447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430E207-C756-E458-AAF7-03FF99937CE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83413" y="7168261"/>
              <a:ext cx="1670449" cy="1975275"/>
            </a:xfrm>
            <a:prstGeom prst="rect">
              <a:avLst/>
            </a:prstGeom>
          </p:spPr>
        </p:pic>
      </p:grpSp>
      <p:pic>
        <p:nvPicPr>
          <p:cNvPr id="1028" name="x_Picture 7">
            <a:extLst>
              <a:ext uri="{FF2B5EF4-FFF2-40B4-BE49-F238E27FC236}">
                <a16:creationId xmlns:a16="http://schemas.microsoft.com/office/drawing/2014/main" id="{1A3B50B7-0B71-8013-F5F4-CF6DB2FAB8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57004"/>
            <a:ext cx="9144000" cy="64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2819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332</Words>
  <Application>Microsoft Office PowerPoint</Application>
  <PresentationFormat>Custom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Dung Nguyen Phuong (VH-GSDVNB)</dc:creator>
  <cp:lastModifiedBy>Bich Ngo Ngoc (VH-QLTS&amp;ML)</cp:lastModifiedBy>
  <cp:revision>21</cp:revision>
  <dcterms:created xsi:type="dcterms:W3CDTF">2025-09-23T03:29:49Z</dcterms:created>
  <dcterms:modified xsi:type="dcterms:W3CDTF">2026-02-10T06:21:40Z</dcterms:modified>
</cp:coreProperties>
</file>